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63" r:id="rId3"/>
    <p:sldId id="268" r:id="rId4"/>
    <p:sldId id="266" r:id="rId5"/>
    <p:sldId id="267" r:id="rId6"/>
    <p:sldId id="264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dighsarvestani, Sahra" initials="S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8FE4C-EF5B-40CC-A748-48EE622C3965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350EB-8D18-462F-A112-D664968A2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43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350EB-8D18-462F-A112-D664968A2FC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06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6B1F-7F83-455C-A3C8-00965A93C353}" type="datetime1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Last revised on 11/30/2016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7669-29AC-48FA-BF0E-51C1222E7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23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Version 11/30/2016</a:t>
            </a:r>
          </a:p>
        </p:txBody>
      </p:sp>
    </p:spTree>
    <p:extLst>
      <p:ext uri="{BB962C8B-B14F-4D97-AF65-F5344CB8AC3E}">
        <p14:creationId xmlns:p14="http://schemas.microsoft.com/office/powerpoint/2010/main" val="638578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542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61300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44685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1531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DD13F-29DE-4B78-BB7F-910E6E06FA98}" type="datetime1">
              <a:rPr lang="en-US" smtClean="0"/>
              <a:t>1/25/2021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F7669-29AC-48FA-BF0E-51C1222E7A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Version 11/30/2016</a:t>
            </a:r>
          </a:p>
        </p:txBody>
      </p:sp>
    </p:spTree>
    <p:extLst>
      <p:ext uri="{BB962C8B-B14F-4D97-AF65-F5344CB8AC3E}">
        <p14:creationId xmlns:p14="http://schemas.microsoft.com/office/powerpoint/2010/main" val="3192592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msystem.edu/ums/rules/collected_rules/grievance/ch370/370.010_Academic_Grievance_Procedur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msystem.edu/media/gc/370.010-Appendix-B.doc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msystem.edu/media/gc/370.010-Appendix-C.do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msystem.edu/media/gc/370.010-Appendix-A.doc" TargetMode="External"/><Relationship Id="rId2" Type="http://schemas.openxmlformats.org/officeDocument/2006/relationships/hyperlink" Target="https://www.umsystem.edu/ums/rules/collected_rules/grievance/ch37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rp@mst.edu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grp@mst.edu" TargetMode="External"/><Relationship Id="rId2" Type="http://schemas.openxmlformats.org/officeDocument/2006/relationships/hyperlink" Target="https://www.umsystem.edu/media/gc/370.010-Appendix-A.do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Filing an Academic Grievance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400" dirty="0"/>
              <a:t>These slides describe the academic grievance filing and resolution procedures, </a:t>
            </a:r>
          </a:p>
          <a:p>
            <a:r>
              <a:rPr lang="en-US" sz="1400" dirty="0"/>
              <a:t>based on CRR 370.010 (Academic Grievance Procedure): </a:t>
            </a:r>
            <a:r>
              <a:rPr lang="en-US" sz="1000" dirty="0">
                <a:hlinkClick r:id="rId2"/>
              </a:rPr>
              <a:t>https://www.umsystem.edu/ums/rules/collected_rules/grievance/ch370/370.010_Academic_Grievance_Procedure</a:t>
            </a:r>
            <a:r>
              <a:rPr lang="en-US" sz="1400" dirty="0"/>
              <a:t>.  </a:t>
            </a:r>
          </a:p>
          <a:p>
            <a:r>
              <a:rPr lang="en-US" sz="1400" dirty="0"/>
              <a:t>This document is intended as basic guidance to the Missouri S&amp;T faculty regarding academic grievance proceedings and neither supersedes nor is intended to represent the entirety of the CRR.</a:t>
            </a:r>
          </a:p>
          <a:p>
            <a:endParaRPr lang="en-US" sz="1400" dirty="0"/>
          </a:p>
          <a:p>
            <a:r>
              <a:rPr lang="en-US" sz="1400" dirty="0"/>
              <a:t>  This is a Faculty Senate document. </a:t>
            </a:r>
          </a:p>
          <a:p>
            <a:endParaRPr lang="en-US" sz="1400" dirty="0"/>
          </a:p>
          <a:p>
            <a:r>
              <a:rPr lang="en-US" sz="1400" dirty="0"/>
              <a:t>Last revised on 11/30/2016 by Tom Schuman, President</a:t>
            </a:r>
          </a:p>
        </p:txBody>
      </p:sp>
    </p:spTree>
    <p:extLst>
      <p:ext uri="{BB962C8B-B14F-4D97-AF65-F5344CB8AC3E}">
        <p14:creationId xmlns:p14="http://schemas.microsoft.com/office/powerpoint/2010/main" val="1330691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Grievance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Grievant(s) and Respondent(s) shall be promptly provided with a copy of all evidence collected by the GRP, or a summary</a:t>
            </a:r>
          </a:p>
          <a:p>
            <a:r>
              <a:rPr lang="en-US" dirty="0"/>
              <a:t>GRP will inform the parties in writing of their tentative findings and the basis for these findings</a:t>
            </a:r>
          </a:p>
          <a:p>
            <a:r>
              <a:rPr lang="en-US" dirty="0"/>
              <a:t>Parties shall meet jointly with the GRP and each will have the opportunity to provide their perspective on tentative findings</a:t>
            </a:r>
          </a:p>
          <a:p>
            <a:r>
              <a:rPr lang="en-US" dirty="0"/>
              <a:t>GRP will have </a:t>
            </a:r>
            <a:r>
              <a:rPr lang="en-US" u="sng" dirty="0"/>
              <a:t>three months</a:t>
            </a:r>
            <a:r>
              <a:rPr lang="en-US" dirty="0"/>
              <a:t> from the date of a correctly filed grievance (see CRR 370.010 C.3.a) to conduct an investigation and render findings and recommendations, or may request an extension</a:t>
            </a:r>
          </a:p>
          <a:p>
            <a:pPr lvl="1"/>
            <a:r>
              <a:rPr lang="en-US" dirty="0"/>
              <a:t>Oversight member and FS President provide timeline oversight</a:t>
            </a:r>
          </a:p>
          <a:p>
            <a:pPr lvl="1"/>
            <a:r>
              <a:rPr lang="en-US" dirty="0"/>
              <a:t>GRP will file a findings and recommendations report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52F7669-29AC-48FA-BF0E-51C1222E7A9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Appeal of GRP Finding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You may appeal the GRP findings</a:t>
            </a:r>
          </a:p>
          <a:p>
            <a:pPr lvl="1"/>
            <a:r>
              <a:rPr lang="en-US" dirty="0"/>
              <a:t>Appeals must be filed within 15 calendar days of findings report</a:t>
            </a:r>
          </a:p>
          <a:p>
            <a:pPr lvl="1"/>
            <a:r>
              <a:rPr lang="en-US" dirty="0"/>
              <a:t>Use the grievance appeal form: </a:t>
            </a:r>
            <a:r>
              <a:rPr lang="en-US" dirty="0">
                <a:hlinkClick r:id="rId2"/>
              </a:rPr>
              <a:t>https://www.umsystem.edu/media/gc/370.010-Appendix-B.doc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Chancellor has 15 days to approve or deny appeal</a:t>
            </a:r>
          </a:p>
          <a:p>
            <a:r>
              <a:rPr lang="en-US" dirty="0"/>
              <a:t>The Chancellor has 45 calendar days from date of GRP findings report to accept or reject, in part or wholly, the GRP findings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52F7669-29AC-48FA-BF0E-51C1222E7A9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56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of the Grievance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Chancellor decides to accept or reject, in part or wholly, the GRP findings</a:t>
            </a:r>
          </a:p>
          <a:p>
            <a:r>
              <a:rPr lang="en-US" dirty="0"/>
              <a:t>Chancellor’s decision is final</a:t>
            </a:r>
          </a:p>
          <a:p>
            <a:r>
              <a:rPr lang="en-US" dirty="0"/>
              <a:t>Grievant then has 15 calendar days to provide written acceptance or rejection of decision</a:t>
            </a:r>
          </a:p>
          <a:p>
            <a:pPr lvl="1"/>
            <a:r>
              <a:rPr lang="en-US" dirty="0"/>
              <a:t>Grievance Acceptance Form: </a:t>
            </a:r>
            <a:r>
              <a:rPr lang="en-US" dirty="0">
                <a:hlinkClick r:id="rId2"/>
              </a:rPr>
              <a:t>https://www.umsystem.edu/media/gc/370.010-Appendix-C.doc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If decision is rejected, the grievant suffers the loss of all remedies favorable to the grievant from GRP report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52F7669-29AC-48FA-BF0E-51C1222E7A9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1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Entities Involved in a Formal Grievance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/>
              <a:t>The person who files a grievance (i.e., the Grievant or Aggrieved)</a:t>
            </a:r>
          </a:p>
          <a:p>
            <a:r>
              <a:rPr lang="en-US"/>
              <a:t>The Faculty Senate (FS) President</a:t>
            </a:r>
          </a:p>
          <a:p>
            <a:pPr lvl="1"/>
            <a:r>
              <a:rPr lang="en-US"/>
              <a:t>Receives your grievance</a:t>
            </a:r>
          </a:p>
          <a:p>
            <a:pPr lvl="1"/>
            <a:r>
              <a:rPr lang="en-US"/>
              <a:t>Starts the process and has a limited oversight responsibility</a:t>
            </a:r>
          </a:p>
          <a:p>
            <a:r>
              <a:rPr lang="en-US"/>
              <a:t>The Grievance Resolution Panel (GRP)</a:t>
            </a:r>
          </a:p>
          <a:p>
            <a:pPr lvl="1"/>
            <a:r>
              <a:rPr lang="en-US"/>
              <a:t>Two primary and two alternate faculty members</a:t>
            </a:r>
          </a:p>
          <a:p>
            <a:pPr lvl="1"/>
            <a:r>
              <a:rPr lang="en-US"/>
              <a:t>All four faculty members are a committee elected by Faculty Senate</a:t>
            </a:r>
          </a:p>
          <a:p>
            <a:pPr lvl="1"/>
            <a:r>
              <a:rPr lang="en-US"/>
              <a:t>Two faculty members are assigned to each grievance case by the FS President</a:t>
            </a:r>
          </a:p>
          <a:p>
            <a:pPr lvl="1"/>
            <a:r>
              <a:rPr lang="en-US"/>
              <a:t>One senior administrator member, either the Chancellor or a Chancellor’s designee</a:t>
            </a:r>
          </a:p>
          <a:p>
            <a:r>
              <a:rPr lang="en-US"/>
              <a:t>One representative from the oversight committee (OC)</a:t>
            </a:r>
          </a:p>
          <a:p>
            <a:pPr lvl="1"/>
            <a:r>
              <a:rPr lang="en-US"/>
              <a:t>Three elected faculty members serve on the OC</a:t>
            </a:r>
          </a:p>
          <a:p>
            <a:pPr lvl="1"/>
            <a:r>
              <a:rPr lang="en-US"/>
              <a:t>One member is assigned to each grievance case by the FS President</a:t>
            </a:r>
          </a:p>
          <a:p>
            <a:r>
              <a:rPr lang="en-US"/>
              <a:t>A “University Respondent” provides rebuttal to the grievance</a:t>
            </a:r>
          </a:p>
          <a:p>
            <a:r>
              <a:rPr lang="en-US"/>
              <a:t>The Chancellor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052F7669-29AC-48FA-BF0E-51C1222E7A9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138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Grievance</a:t>
            </a:r>
            <a:br>
              <a:rPr lang="en-US" dirty="0"/>
            </a:br>
            <a:r>
              <a:rPr lang="en-US" sz="3100" dirty="0"/>
              <a:t>Where one or more of the following has occurred: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There has been a violation, a misinterpretation, an arbitrary or discriminatory application of written University rule, policy, regulation, or procedure which applies personally to the faculty member, notwithstanding that it may apply to others within or without the </a:t>
            </a:r>
            <a:r>
              <a:rPr lang="en-US" dirty="0" err="1"/>
              <a:t>grievant's</a:t>
            </a:r>
            <a:r>
              <a:rPr lang="en-US" dirty="0"/>
              <a:t> unit, relating to the privileges, responsibilities, or terms and conditions of employment as a member of the faculty.</a:t>
            </a:r>
          </a:p>
          <a:p>
            <a:r>
              <a:rPr lang="en-US" dirty="0"/>
              <a:t>The faculty member has been discriminated against in violation of the Equal Employment/Educational Opportunity Policy in Section 320.010, and Sections 200.025, 600.040 and 600.050 are not applicable.</a:t>
            </a:r>
          </a:p>
          <a:p>
            <a:r>
              <a:rPr lang="en-US" dirty="0"/>
              <a:t>There has been an infringement on the academic freedom of the faculty member.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Version 11/30/2016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168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Informal Resolution of Grievances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All grievances should be settled through informal discussions at the lowest administrative level.</a:t>
            </a:r>
          </a:p>
          <a:p>
            <a:r>
              <a:rPr lang="en-US"/>
              <a:t>Disputed matters should be processed as formal grievances only when either party feels that a fair and equitable solution has not been reached in the informal discussions.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52F7669-29AC-48FA-BF0E-51C1222E7A9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78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Requirements for Filing a Formal Grievance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/>
              <a:t>The grieved act listed on the GFF must meet the definitional criteria in CRR 370.010 A</a:t>
            </a:r>
          </a:p>
          <a:p>
            <a:r>
              <a:rPr lang="en-US"/>
              <a:t>The grievant:</a:t>
            </a:r>
          </a:p>
          <a:p>
            <a:pPr lvl="1"/>
            <a:r>
              <a:rPr lang="en-US"/>
              <a:t>Is a current or former faculty member (including administrators)</a:t>
            </a:r>
          </a:p>
          <a:p>
            <a:pPr lvl="1"/>
            <a:r>
              <a:rPr lang="en-US"/>
              <a:t>As a former member of the faculty can only grieve non-renewal of employment</a:t>
            </a:r>
          </a:p>
          <a:p>
            <a:pPr lvl="1"/>
            <a:r>
              <a:rPr lang="en-US"/>
              <a:t>Must demonstrate that s/he attempted to informally resolve the complaint before filing the grievance</a:t>
            </a:r>
          </a:p>
          <a:p>
            <a:r>
              <a:rPr lang="en-US"/>
              <a:t>The grievance should relate specifically to her/his status or activities as a faculty member</a:t>
            </a:r>
          </a:p>
          <a:p>
            <a:r>
              <a:rPr lang="en-US"/>
              <a:t>Grievance must be filed within one hundred and eighty (180) calendar days after a grievant knew, or reasonably should have known, of the occurrence of the aggrieved occurrence or omission</a:t>
            </a:r>
          </a:p>
          <a:p>
            <a:r>
              <a:rPr lang="en-US"/>
              <a:t>Where the grievance arose out of a series of occurrences or omissions, the filing period shall be measured from the last event or omission in the series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052F7669-29AC-48FA-BF0E-51C1222E7A9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14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Pertinent Resources/Links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/>
              <a:t>CRR 370.010 Academic Grievance Procedure: </a:t>
            </a:r>
            <a:r>
              <a:rPr lang="en-US" dirty="0">
                <a:hlinkClick r:id="rId2"/>
              </a:rPr>
              <a:t>https://www.umsystem.edu/ums/rules/collected_rules/grievance/ch370</a:t>
            </a:r>
            <a:r>
              <a:rPr lang="en-US" dirty="0"/>
              <a:t> </a:t>
            </a:r>
          </a:p>
          <a:p>
            <a:r>
              <a:rPr lang="en-US" dirty="0"/>
              <a:t>Grievance form: </a:t>
            </a:r>
            <a:r>
              <a:rPr lang="en-US" dirty="0">
                <a:hlinkClick r:id="rId3"/>
              </a:rPr>
              <a:t>https://www.umsystem.edu/media/gc/370.010-Appendix-A.doc</a:t>
            </a:r>
            <a:r>
              <a:rPr lang="en-US" dirty="0"/>
              <a:t> </a:t>
            </a:r>
          </a:p>
          <a:p>
            <a:r>
              <a:rPr lang="en-US" dirty="0"/>
              <a:t>Submit completed grievance form to: </a:t>
            </a:r>
            <a:r>
              <a:rPr lang="en-US" dirty="0">
                <a:hlinkClick r:id="rId4"/>
              </a:rPr>
              <a:t>grp@mst.edu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52F7669-29AC-48FA-BF0E-51C1222E7A9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49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Filing an Academic Grievance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Complete the grievance form</a:t>
            </a:r>
          </a:p>
          <a:p>
            <a:pPr lvl="1"/>
            <a:r>
              <a:rPr lang="en-US" dirty="0"/>
              <a:t>Follow the CRR regarding if and what to file</a:t>
            </a:r>
          </a:p>
          <a:p>
            <a:pPr lvl="1"/>
            <a:r>
              <a:rPr lang="en-US" dirty="0"/>
              <a:t>Form may be downloaded at:</a:t>
            </a: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https://www.umsystem.edu/media/gc/370.010-Appendix-A.doc</a:t>
            </a:r>
            <a:r>
              <a:rPr lang="en-US" dirty="0"/>
              <a:t> </a:t>
            </a:r>
          </a:p>
          <a:p>
            <a:r>
              <a:rPr lang="en-US" dirty="0"/>
              <a:t>Submit the form and supporting information to the Faculty Senate President</a:t>
            </a:r>
          </a:p>
          <a:p>
            <a:pPr lvl="1"/>
            <a:r>
              <a:rPr lang="en-US" dirty="0">
                <a:hlinkClick r:id="rId3"/>
              </a:rPr>
              <a:t>grp@mst.edu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You should receive a receipt confirmation by e-mail</a:t>
            </a:r>
          </a:p>
          <a:p>
            <a:pPr lvl="1"/>
            <a:r>
              <a:rPr lang="en-US" dirty="0"/>
              <a:t>A time clock starts upon receipt of a correctly completed grievance form</a:t>
            </a:r>
          </a:p>
          <a:p>
            <a:pPr lvl="1"/>
            <a:r>
              <a:rPr lang="en-US" dirty="0"/>
              <a:t>The GRP has 120 days after receiving a correctly filed grievance to conclude resolution of a grievance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52F7669-29AC-48FA-BF0E-51C1222E7A9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47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Beginning the Grievance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/>
              <a:t>Faculty Senate (FS) President will notify the Grievance Resolution Panel (GRP) of the grievance</a:t>
            </a:r>
          </a:p>
          <a:p>
            <a:pPr lvl="1"/>
            <a:r>
              <a:rPr lang="en-US" sz="2400" dirty="0"/>
              <a:t>GRP is provided the filed grievance and supporting information</a:t>
            </a:r>
          </a:p>
          <a:p>
            <a:pPr lvl="1"/>
            <a:r>
              <a:rPr lang="en-US" sz="2400" dirty="0"/>
              <a:t>GRP members will notify the FS Pres. of conflicts of interest</a:t>
            </a:r>
          </a:p>
          <a:p>
            <a:pPr lvl="1"/>
            <a:r>
              <a:rPr lang="en-US" sz="2400" dirty="0"/>
              <a:t>FS Pres. will assign a GRP alternate in event of conflict</a:t>
            </a:r>
          </a:p>
          <a:p>
            <a:pPr lvl="1"/>
            <a:r>
              <a:rPr lang="en-US" sz="2400" dirty="0"/>
              <a:t>FS Pres. assigns a member of the grievance oversight committee to grievances on a rotating basis</a:t>
            </a:r>
          </a:p>
          <a:p>
            <a:r>
              <a:rPr lang="en-US" sz="2800" dirty="0"/>
              <a:t>FS President will schedule an initial formation hearing</a:t>
            </a:r>
          </a:p>
          <a:p>
            <a:pPr lvl="1"/>
            <a:r>
              <a:rPr lang="en-US" sz="2400" dirty="0"/>
              <a:t>Attendees: Grievant, FS Pres., Chancellor’s designee, GRP, and Oversight</a:t>
            </a:r>
          </a:p>
          <a:p>
            <a:pPr lvl="1"/>
            <a:r>
              <a:rPr lang="en-US" sz="2400" dirty="0"/>
              <a:t>The FS Pres., Chancellor’s designee, GRP, and Oversight members </a:t>
            </a:r>
            <a:r>
              <a:rPr lang="en-US" sz="2400" u="sng" dirty="0"/>
              <a:t>will select</a:t>
            </a:r>
            <a:r>
              <a:rPr lang="en-US" sz="2400" dirty="0"/>
              <a:t> the “University Respondent” to the grievance</a:t>
            </a:r>
          </a:p>
          <a:p>
            <a:pPr lvl="1"/>
            <a:r>
              <a:rPr lang="en-US" sz="2400" dirty="0"/>
              <a:t>Initial hearing may include other individuals with direct knowledge pertaining to the content of the grievance</a:t>
            </a:r>
          </a:p>
          <a:p>
            <a:pPr lvl="1"/>
            <a:r>
              <a:rPr lang="en-US" sz="2400" dirty="0"/>
              <a:t>Initial hearing is to “discuss the complaint and gain a greater understanding of the issues” and select the Respondent</a:t>
            </a:r>
          </a:p>
          <a:p>
            <a:pPr lvl="1"/>
            <a:r>
              <a:rPr lang="en-US" sz="2400" dirty="0"/>
              <a:t>It is important that an appropriate respondent be selected: either whom the grievance is against or a University administrator capable of ‘solving’ the grievance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52F7669-29AC-48FA-BF0E-51C1222E7A9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060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Grievance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Note: The Chancellor will have the ultimate say</a:t>
            </a:r>
          </a:p>
          <a:p>
            <a:r>
              <a:rPr lang="en-US" dirty="0"/>
              <a:t>GRP may hold one face-to-face meeting </a:t>
            </a:r>
          </a:p>
          <a:p>
            <a:pPr lvl="1"/>
            <a:r>
              <a:rPr lang="en-US" dirty="0"/>
              <a:t>Both grievant and the person against whom the grievance is directed</a:t>
            </a:r>
          </a:p>
          <a:p>
            <a:pPr lvl="1"/>
            <a:r>
              <a:rPr lang="en-US" dirty="0"/>
              <a:t>The person against whom the grievance is filed may be the respondent, or an appropriate administrator</a:t>
            </a:r>
          </a:p>
          <a:p>
            <a:pPr lvl="1"/>
            <a:r>
              <a:rPr lang="en-US" dirty="0"/>
              <a:t>Grievance may require more than one Respondent</a:t>
            </a:r>
          </a:p>
          <a:p>
            <a:r>
              <a:rPr lang="en-US" dirty="0"/>
              <a:t>The Respondent(s) will provide a written rebuttal to the grievance</a:t>
            </a:r>
          </a:p>
          <a:p>
            <a:r>
              <a:rPr lang="en-US" dirty="0"/>
              <a:t>GRP will investigate: gather evidence, meet individually or jointly with either or both parties, as well as other relevant individuals</a:t>
            </a:r>
          </a:p>
          <a:p>
            <a:r>
              <a:rPr lang="en-US" dirty="0"/>
              <a:t>GRP may consult with University Legal Counsel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52F7669-29AC-48FA-BF0E-51C1222E7A9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011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16401</TotalTime>
  <Words>1255</Words>
  <Application>Microsoft Office PowerPoint</Application>
  <PresentationFormat>On-screen Show (4:3)</PresentationFormat>
  <Paragraphs>105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Filing an Academic Grievance</vt:lpstr>
      <vt:lpstr>Entities Involved in a Formal Grievance</vt:lpstr>
      <vt:lpstr>Grievance Where one or more of the following has occurred:</vt:lpstr>
      <vt:lpstr>Informal Resolution of Grievances</vt:lpstr>
      <vt:lpstr>Requirements for Filing a Formal Grievance</vt:lpstr>
      <vt:lpstr>Pertinent Resources/Links</vt:lpstr>
      <vt:lpstr>Filing an Academic Grievance</vt:lpstr>
      <vt:lpstr>Beginning the Grievance Process</vt:lpstr>
      <vt:lpstr>Grievance Process</vt:lpstr>
      <vt:lpstr>Grievance Process</vt:lpstr>
      <vt:lpstr>Appeal of GRP Finding</vt:lpstr>
      <vt:lpstr>End of the Grievance Process</vt:lpstr>
    </vt:vector>
  </TitlesOfParts>
  <Company>Missouri University of Science and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Filing an Academic Grievance</dc:title>
  <dc:creator>Schuman, Thomas</dc:creator>
  <cp:lastModifiedBy>House, Misty M.</cp:lastModifiedBy>
  <cp:revision>31</cp:revision>
  <dcterms:created xsi:type="dcterms:W3CDTF">2016-10-21T14:03:57Z</dcterms:created>
  <dcterms:modified xsi:type="dcterms:W3CDTF">2021-01-25T17:01:20Z</dcterms:modified>
</cp:coreProperties>
</file>